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9" r:id="rId1"/>
  </p:sldMasterIdLst>
  <p:notesMasterIdLst>
    <p:notesMasterId r:id="rId16"/>
  </p:notesMasterIdLst>
  <p:sldIdLst>
    <p:sldId id="283" r:id="rId2"/>
    <p:sldId id="272" r:id="rId3"/>
    <p:sldId id="273" r:id="rId4"/>
    <p:sldId id="274" r:id="rId5"/>
    <p:sldId id="275" r:id="rId6"/>
    <p:sldId id="276" r:id="rId7"/>
    <p:sldId id="277" r:id="rId8"/>
    <p:sldId id="278" r:id="rId9"/>
    <p:sldId id="279" r:id="rId10"/>
    <p:sldId id="280" r:id="rId11"/>
    <p:sldId id="281" r:id="rId12"/>
    <p:sldId id="282" r:id="rId13"/>
    <p:sldId id="284"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33"/>
    <a:srgbClr val="FFFFCC"/>
    <a:srgbClr val="CC0000"/>
    <a:srgbClr val="99CCFF"/>
    <a:srgbClr val="FF00FF"/>
    <a:srgbClr val="E21E51"/>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8" d="100"/>
          <a:sy n="48" d="100"/>
        </p:scale>
        <p:origin x="-1224" y="-6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A719FE-57F5-43EF-89B9-80CC8373DFC8}" type="datetimeFigureOut">
              <a:rPr lang="en-US" smtClean="0"/>
              <a:pPr/>
              <a:t>6/12/2013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170385-CB2E-44F8-87CA-0378D2296667}" type="slidenum">
              <a:rPr lang="en-US" smtClean="0"/>
              <a:pPr/>
              <a:t>‹#›</a:t>
            </a:fld>
            <a:endParaRPr lang="en-US"/>
          </a:p>
        </p:txBody>
      </p:sp>
    </p:spTree>
    <p:extLst>
      <p:ext uri="{BB962C8B-B14F-4D97-AF65-F5344CB8AC3E}">
        <p14:creationId xmlns="" xmlns:p14="http://schemas.microsoft.com/office/powerpoint/2010/main" val="1050911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F570826D-5C7C-42A3-98DC-097B894263A0}" type="datetimeFigureOut">
              <a:rPr lang="en-US" smtClean="0"/>
              <a:pPr/>
              <a:t>6/12/2013</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DF55F1CA-8D01-4A04-8D3F-E7757E36F7C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570826D-5C7C-42A3-98DC-097B894263A0}" type="datetimeFigureOut">
              <a:rPr lang="en-US" smtClean="0"/>
              <a:pPr/>
              <a:t>6/12/2013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55F1CA-8D01-4A04-8D3F-E7757E36F7C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F570826D-5C7C-42A3-98DC-097B894263A0}" type="datetimeFigureOut">
              <a:rPr lang="en-US" smtClean="0"/>
              <a:pPr/>
              <a:t>6/12/2013</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DF55F1CA-8D01-4A04-8D3F-E7757E36F7C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570826D-5C7C-42A3-98DC-097B894263A0}" type="datetimeFigureOut">
              <a:rPr lang="en-US" smtClean="0"/>
              <a:pPr/>
              <a:t>6/12/2013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F55F1CA-8D01-4A04-8D3F-E7757E36F7C6}"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F570826D-5C7C-42A3-98DC-097B894263A0}" type="datetimeFigureOut">
              <a:rPr lang="en-US" smtClean="0"/>
              <a:pPr/>
              <a:t>6/12/2013</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DF55F1CA-8D01-4A04-8D3F-E7757E36F7C6}"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F570826D-5C7C-42A3-98DC-097B894263A0}" type="datetimeFigureOut">
              <a:rPr lang="en-US" smtClean="0"/>
              <a:pPr/>
              <a:t>6/12/2013</a:t>
            </a:fld>
            <a:endParaRPr lang="en-US"/>
          </a:p>
        </p:txBody>
      </p:sp>
      <p:sp>
        <p:nvSpPr>
          <p:cNvPr id="10" name="Slide Number Placeholder 9"/>
          <p:cNvSpPr>
            <a:spLocks noGrp="1"/>
          </p:cNvSpPr>
          <p:nvPr>
            <p:ph type="sldNum" sz="quarter" idx="16"/>
          </p:nvPr>
        </p:nvSpPr>
        <p:spPr/>
        <p:txBody>
          <a:bodyPr rtlCol="0"/>
          <a:lstStyle/>
          <a:p>
            <a:fld id="{DF55F1CA-8D01-4A04-8D3F-E7757E36F7C6}"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F570826D-5C7C-42A3-98DC-097B894263A0}" type="datetimeFigureOut">
              <a:rPr lang="en-US" smtClean="0"/>
              <a:pPr/>
              <a:t>6/12/2013</a:t>
            </a:fld>
            <a:endParaRPr lang="en-US"/>
          </a:p>
        </p:txBody>
      </p:sp>
      <p:sp>
        <p:nvSpPr>
          <p:cNvPr id="12" name="Slide Number Placeholder 11"/>
          <p:cNvSpPr>
            <a:spLocks noGrp="1"/>
          </p:cNvSpPr>
          <p:nvPr>
            <p:ph type="sldNum" sz="quarter" idx="16"/>
          </p:nvPr>
        </p:nvSpPr>
        <p:spPr/>
        <p:txBody>
          <a:bodyPr rtlCol="0"/>
          <a:lstStyle/>
          <a:p>
            <a:fld id="{DF55F1CA-8D01-4A04-8D3F-E7757E36F7C6}"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570826D-5C7C-42A3-98DC-097B894263A0}" type="datetimeFigureOut">
              <a:rPr lang="en-US" smtClean="0"/>
              <a:pPr/>
              <a:t>6/12/2013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DF55F1CA-8D01-4A04-8D3F-E7757E36F7C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70826D-5C7C-42A3-98DC-097B894263A0}" type="datetimeFigureOut">
              <a:rPr lang="en-US" smtClean="0"/>
              <a:pPr/>
              <a:t>6/12/2013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DF55F1CA-8D01-4A04-8D3F-E7757E36F7C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570826D-5C7C-42A3-98DC-097B894263A0}" type="datetimeFigureOut">
              <a:rPr lang="en-US" smtClean="0"/>
              <a:pPr/>
              <a:t>6/12/2013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DF55F1CA-8D01-4A04-8D3F-E7757E36F7C6}"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F570826D-5C7C-42A3-98DC-097B894263A0}" type="datetimeFigureOut">
              <a:rPr lang="en-US" smtClean="0"/>
              <a:pPr/>
              <a:t>6/12/2013</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DF55F1CA-8D01-4A04-8D3F-E7757E36F7C6}"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F570826D-5C7C-42A3-98DC-097B894263A0}" type="datetimeFigureOut">
              <a:rPr lang="en-US" smtClean="0"/>
              <a:pPr/>
              <a:t>6/12/2013</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DF55F1CA-8D01-4A04-8D3F-E7757E36F7C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70" r:id="rId1"/>
    <p:sldLayoutId id="2147483871" r:id="rId2"/>
    <p:sldLayoutId id="2147483872" r:id="rId3"/>
    <p:sldLayoutId id="2147483873" r:id="rId4"/>
    <p:sldLayoutId id="2147483874" r:id="rId5"/>
    <p:sldLayoutId id="2147483875" r:id="rId6"/>
    <p:sldLayoutId id="2147483876" r:id="rId7"/>
    <p:sldLayoutId id="2147483877" r:id="rId8"/>
    <p:sldLayoutId id="2147483878" r:id="rId9"/>
    <p:sldLayoutId id="2147483879" r:id="rId10"/>
    <p:sldLayoutId id="2147483880"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hyperlink" Target="http://www.google.com/url?sa=i&amp;rct=j&amp;q=uc+global+health+institute&amp;source=images&amp;cd=&amp;cad=rja&amp;docid=oIiP_l_N_caMfM&amp;tbnid=o2EiZZIUsuig-M:&amp;ved=0CAUQjRw&amp;url=http://escholarship.ucop.edu/uc/ucghi&amp;ei=lb0UUcDPHqmFiALSloHwDw&amp;bvm=bv.42080656,d.cGE&amp;psig=AFQjCNHhdbki41cLYAIabgcKKG5KtQ-sSQ&amp;ust=1360400118691812" TargetMode="Externa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www.google.com/url?sa=i&amp;rct=j&amp;q=email&amp;source=images&amp;cd=&amp;cad=rja&amp;docid=PiMEe1NeJVRNUM&amp;tbnid=enbeDF7KiOJzUM:&amp;ved=0CAUQjRw&amp;url=http://www.siena.edu/pages/506.asp&amp;ei=dw2SUZWBMaWqiAKjvoHIBA&amp;bvm=bv.46471029,d.cGE&amp;psig=AFQjCNGeUTMITaOpaxtKJxXvkwZHMvhajw&amp;ust=1368612589834069"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www.google.com/url?sa=i&amp;rct=j&amp;q=email&amp;source=images&amp;cd=&amp;cad=rja&amp;docid=PiMEe1NeJVRNUM&amp;tbnid=enbeDF7KiOJzUM:&amp;ved=0CAUQjRw&amp;url=http://www.siena.edu/pages/506.asp&amp;ei=dw2SUZWBMaWqiAKjvoHIBA&amp;bvm=bv.46471029,d.cGE&amp;psig=AFQjCNGeUTMITaOpaxtKJxXvkwZHMvhajw&amp;ust=1368612589834069"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www.google.com/url?sa=i&amp;rct=j&amp;q=email&amp;source=images&amp;cd=&amp;cad=rja&amp;docid=PiMEe1NeJVRNUM&amp;tbnid=enbeDF7KiOJzUM:&amp;ved=0CAUQjRw&amp;url=http://www.siena.edu/pages/506.asp&amp;ei=dw2SUZWBMaWqiAKjvoHIBA&amp;bvm=bv.46471029,d.cGE&amp;psig=AFQjCNGeUTMITaOpaxtKJxXvkwZHMvhajw&amp;ust=1368612589834069"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todaysfreshmanna.files.wordpress.com/2012/12/mentor.jpg" TargetMode="External"/><Relationship Id="rId1" Type="http://schemas.openxmlformats.org/officeDocument/2006/relationships/slideLayout" Target="../slideLayouts/slideLayout3.xml"/><Relationship Id="rId5" Type="http://schemas.openxmlformats.org/officeDocument/2006/relationships/image" Target="../media/image13.jpeg"/><Relationship Id="rId4" Type="http://schemas.openxmlformats.org/officeDocument/2006/relationships/hyperlink" Target="http://www.google.com/url?sa=i&amp;rct=j&amp;q=time&amp;source=images&amp;cd=&amp;docid=jYnrlFxokgipfM&amp;tbnid=R1mRGV3jnqQUBM:&amp;ved=0CAUQjRw&amp;url=http://dujs.dartmouth.edu/news/stem-cells-the-solution-to-live-more-than-100-years/attachment/time&amp;ei=MQ-SUY-0DY20igLMw4HYAQ&amp;bvm=bv.46471029,d.cGE&amp;psig=AFQjCNFhqs-7mbpzbZCZS_tBBm2mTy906g&amp;ust=1368613034374524"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google.com/url?sa=i&amp;rct=j&amp;q=time&amp;source=images&amp;cd=&amp;cad=rja&amp;docid=pzCroXVSfTAF8M&amp;tbnid=vZgX20_mEq32CM:&amp;ved=0CAUQjRw&amp;url=http://www.time.com/time/photogallery/0,29307,1626481,00.html&amp;ei=2AeSUZL3OerKiAL2noGICA&amp;bvm=bv.46471029,d.cGE&amp;psig=AFQjCNHVNw0vGLZXjYO9C54bqPBK9DFRTA&amp;ust=136861115055266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google.com/url?sa=i&amp;rct=j&amp;q=no&amp;source=images&amp;cd=&amp;cad=rja&amp;docid=7hLkx7-6y0R_KM&amp;tbnid=Mbi5HGh5470CYM:&amp;ved=0CAUQjRw&amp;url=http://www.thekatiecollins.com/2013/02/26/when-the-universe-says-no/&amp;ei=ogiSUfrlB6HliAK5woHYCQ&amp;bvm=bv.46471029,d.cGE&amp;psig=AFQjCNGplgzYnfaHYgB5wYAi36HMlx3IHQ&amp;ust=1368611355315737"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google.com/url?sa=i&amp;rct=j&amp;q=no&amp;source=images&amp;cd=&amp;cad=rja&amp;docid=7hLkx7-6y0R_KM&amp;tbnid=Mbi5HGh5470CYM:&amp;ved=0CAUQjRw&amp;url=http://www.thekatiecollins.com/2013/02/26/when-the-universe-says-no/&amp;ei=ogiSUfrlB6HliAK5woHYCQ&amp;bvm=bv.46471029,d.cGE&amp;psig=AFQjCNGplgzYnfaHYgB5wYAi36HMlx3IHQ&amp;ust=1368611355315737"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16175"/>
            <a:ext cx="7772400" cy="1470025"/>
          </a:xfrm>
        </p:spPr>
        <p:txBody>
          <a:bodyPr>
            <a:normAutofit fontScale="90000"/>
          </a:bodyPr>
          <a:lstStyle/>
          <a:p>
            <a:r>
              <a:rPr lang="en-US" dirty="0" smtClean="0">
                <a:solidFill>
                  <a:schemeClr val="tx1"/>
                </a:solidFill>
              </a:rPr>
              <a:t>Time management for researchers and how to teach that to mentees</a:t>
            </a:r>
            <a:endParaRPr lang="en-US" dirty="0">
              <a:solidFill>
                <a:schemeClr val="tx1"/>
              </a:solidFill>
            </a:endParaRPr>
          </a:p>
        </p:txBody>
      </p:sp>
      <p:sp>
        <p:nvSpPr>
          <p:cNvPr id="3" name="Subtitle 2"/>
          <p:cNvSpPr>
            <a:spLocks noGrp="1"/>
          </p:cNvSpPr>
          <p:nvPr>
            <p:ph type="subTitle" idx="1"/>
          </p:nvPr>
        </p:nvSpPr>
        <p:spPr>
          <a:xfrm>
            <a:off x="762000" y="3962400"/>
            <a:ext cx="7924800" cy="1752600"/>
          </a:xfrm>
        </p:spPr>
        <p:txBody>
          <a:bodyPr>
            <a:noAutofit/>
          </a:bodyPr>
          <a:lstStyle/>
          <a:p>
            <a:pPr>
              <a:spcBef>
                <a:spcPts val="0"/>
              </a:spcBef>
            </a:pPr>
            <a:r>
              <a:rPr lang="en-US" sz="2400" dirty="0" smtClean="0">
                <a:solidFill>
                  <a:schemeClr val="accent5">
                    <a:lumMod val="60000"/>
                    <a:lumOff val="40000"/>
                  </a:schemeClr>
                </a:solidFill>
              </a:rPr>
              <a:t>Monica Gandhi MD, MPH</a:t>
            </a:r>
          </a:p>
          <a:p>
            <a:pPr>
              <a:spcBef>
                <a:spcPts val="0"/>
              </a:spcBef>
            </a:pPr>
            <a:r>
              <a:rPr lang="en-US" sz="2400" dirty="0" smtClean="0">
                <a:solidFill>
                  <a:schemeClr val="accent5">
                    <a:lumMod val="60000"/>
                    <a:lumOff val="40000"/>
                  </a:schemeClr>
                </a:solidFill>
              </a:rPr>
              <a:t>Professor of Medicine, HIV/AIDS Division</a:t>
            </a:r>
          </a:p>
          <a:p>
            <a:pPr>
              <a:spcBef>
                <a:spcPts val="0"/>
              </a:spcBef>
            </a:pPr>
            <a:r>
              <a:rPr lang="en-US" sz="2400" dirty="0" smtClean="0">
                <a:solidFill>
                  <a:schemeClr val="accent5">
                    <a:lumMod val="60000"/>
                    <a:lumOff val="40000"/>
                  </a:schemeClr>
                </a:solidFill>
              </a:rPr>
              <a:t>University of California, San Francisco</a:t>
            </a:r>
          </a:p>
          <a:p>
            <a:pPr>
              <a:spcBef>
                <a:spcPts val="0"/>
              </a:spcBef>
            </a:pPr>
            <a:r>
              <a:rPr lang="en-US" sz="2400" dirty="0" smtClean="0">
                <a:solidFill>
                  <a:schemeClr val="accent5">
                    <a:lumMod val="60000"/>
                    <a:lumOff val="40000"/>
                  </a:schemeClr>
                </a:solidFill>
              </a:rPr>
              <a:t>Mombasa, Kenya; June 17, 2013</a:t>
            </a:r>
            <a:endParaRPr lang="en-US" sz="2400" dirty="0">
              <a:solidFill>
                <a:schemeClr val="accent5">
                  <a:lumMod val="60000"/>
                  <a:lumOff val="40000"/>
                </a:schemeClr>
              </a:solidFill>
            </a:endParaRPr>
          </a:p>
        </p:txBody>
      </p:sp>
      <p:sp>
        <p:nvSpPr>
          <p:cNvPr id="16" name="Rectangle 2"/>
          <p:cNvSpPr>
            <a:spLocks noChangeArrowheads="1"/>
          </p:cNvSpPr>
          <p:nvPr/>
        </p:nvSpPr>
        <p:spPr bwMode="auto">
          <a:xfrm>
            <a:off x="13698" y="0"/>
            <a:ext cx="9130302" cy="1689100"/>
          </a:xfrm>
          <a:prstGeom prst="rect">
            <a:avLst/>
          </a:prstGeom>
          <a:gradFill rotWithShape="1">
            <a:gsLst>
              <a:gs pos="0">
                <a:srgbClr val="548DD4"/>
              </a:gs>
              <a:gs pos="100000">
                <a:srgbClr val="548DD4"/>
              </a:gs>
            </a:gsLst>
            <a:lin ang="0" scaled="1"/>
          </a:gra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17" name="irc_mi" descr="http://escholarship.ucop.edu/brand/ucghi/ucghi-logo-white-background.png">
            <a:hlinkClick r:id="rId2"/>
          </p:cNvPr>
          <p:cNvPicPr/>
          <p:nvPr/>
        </p:nvPicPr>
        <p:blipFill>
          <a:blip r:embed="rId3" cstate="print"/>
          <a:srcRect/>
          <a:stretch>
            <a:fillRect/>
          </a:stretch>
        </p:blipFill>
        <p:spPr bwMode="auto">
          <a:xfrm>
            <a:off x="152400" y="316225"/>
            <a:ext cx="1663066" cy="598176"/>
          </a:xfrm>
          <a:prstGeom prst="rect">
            <a:avLst/>
          </a:prstGeom>
          <a:noFill/>
          <a:ln w="9525">
            <a:noFill/>
            <a:miter lim="800000"/>
            <a:headEnd/>
            <a:tailEnd/>
          </a:ln>
        </p:spPr>
      </p:pic>
      <p:sp>
        <p:nvSpPr>
          <p:cNvPr id="18" name="Text Box 5"/>
          <p:cNvSpPr txBox="1">
            <a:spLocks noChangeArrowheads="1"/>
          </p:cNvSpPr>
          <p:nvPr/>
        </p:nvSpPr>
        <p:spPr bwMode="auto">
          <a:xfrm>
            <a:off x="2895600" y="381000"/>
            <a:ext cx="4191000" cy="1323439"/>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u="none" strike="noStrike" cap="none" normalizeH="0" baseline="0" dirty="0" smtClean="0">
                <a:ln>
                  <a:noFill/>
                </a:ln>
                <a:effectLst/>
                <a:latin typeface="Calibri" pitchFamily="34" charset="0"/>
                <a:cs typeface="Arial" pitchFamily="34" charset="0"/>
              </a:rPr>
              <a:t>Mentoring the Mentors in Global Health Research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effectLst/>
                <a:latin typeface="Calibri" pitchFamily="34" charset="0"/>
                <a:cs typeface="Arial" pitchFamily="34" charset="0"/>
              </a:rPr>
              <a:t>Workshop</a:t>
            </a:r>
            <a:r>
              <a:rPr lang="en-US" sz="2000" b="1" dirty="0" smtClean="0">
                <a:latin typeface="Calibri" pitchFamily="34" charset="0"/>
                <a:cs typeface="Arial" pitchFamily="34" charset="0"/>
              </a:rPr>
              <a:t>, </a:t>
            </a:r>
            <a:r>
              <a:rPr kumimoji="0" lang="en-US" sz="2000" b="1" i="0" u="none" strike="noStrike" cap="none" normalizeH="0" baseline="0" dirty="0" smtClean="0">
                <a:ln>
                  <a:noFill/>
                </a:ln>
                <a:effectLst/>
                <a:latin typeface="Calibri" pitchFamily="34" charset="0"/>
                <a:cs typeface="Arial" pitchFamily="34" charset="0"/>
              </a:rPr>
              <a:t>June 17-18, 2013</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effectLst/>
                <a:latin typeface="Calibri" pitchFamily="34" charset="0"/>
                <a:cs typeface="Arial" pitchFamily="34" charset="0"/>
              </a:rPr>
              <a:t>Mombasa, Kenya</a:t>
            </a:r>
            <a:endParaRPr kumimoji="0" lang="en-US" sz="2000" b="0" i="0" u="none" strike="noStrike" cap="none" normalizeH="0" baseline="0" dirty="0" smtClean="0">
              <a:ln>
                <a:noFill/>
              </a:ln>
              <a:effectLst/>
              <a:latin typeface="Arial" pitchFamily="34" charset="0"/>
              <a:cs typeface="Arial" pitchFamily="34" charset="0"/>
            </a:endParaRPr>
          </a:p>
        </p:txBody>
      </p:sp>
      <p:sp>
        <p:nvSpPr>
          <p:cNvPr id="19" name="Rectangle 7"/>
          <p:cNvSpPr>
            <a:spLocks noChangeArrowheads="1"/>
          </p:cNvSpPr>
          <p:nvPr/>
        </p:nvSpPr>
        <p:spPr bwMode="auto">
          <a:xfrm>
            <a:off x="13723" y="1676400"/>
            <a:ext cx="9040630" cy="226981"/>
          </a:xfrm>
          <a:prstGeom prst="rect">
            <a:avLst/>
          </a:prstGeom>
          <a:gradFill rotWithShape="1">
            <a:gsLst>
              <a:gs pos="0">
                <a:srgbClr val="943634"/>
              </a:gs>
              <a:gs pos="100000">
                <a:srgbClr val="943634"/>
              </a:gs>
            </a:gsLst>
            <a:lin ang="5400000" scaled="1"/>
          </a:gra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20" name="Picture 2" descr="https://encrypted-tbn0.gstatic.com/images?q=tbn:ANd9GcQOXveYszflaT3fjB-eDs1Rz7JXWmQgyjkknA-rk1Rk4ASlXyKVJA"/>
          <p:cNvPicPr>
            <a:picLocks noChangeAspect="1" noChangeArrowheads="1"/>
          </p:cNvPicPr>
          <p:nvPr/>
        </p:nvPicPr>
        <p:blipFill>
          <a:blip r:embed="rId4" cstate="print"/>
          <a:srcRect/>
          <a:stretch>
            <a:fillRect/>
          </a:stretch>
        </p:blipFill>
        <p:spPr bwMode="auto">
          <a:xfrm>
            <a:off x="1905000" y="304800"/>
            <a:ext cx="914400" cy="661554"/>
          </a:xfrm>
          <a:prstGeom prst="rect">
            <a:avLst/>
          </a:prstGeom>
          <a:noFill/>
        </p:spPr>
      </p:pic>
      <p:pic>
        <p:nvPicPr>
          <p:cNvPr id="21" name="Picture 20" descr="C:\Users\gandhim\AppData\Local\Microsoft\Windows\Temporary Internet Files\Content.Outlook\UWR4MS3Y\GHF_logo copy.jpg"/>
          <p:cNvPicPr/>
          <p:nvPr/>
        </p:nvPicPr>
        <p:blipFill>
          <a:blip r:embed="rId5" cstate="print"/>
          <a:srcRect/>
          <a:stretch>
            <a:fillRect/>
          </a:stretch>
        </p:blipFill>
        <p:spPr bwMode="auto">
          <a:xfrm>
            <a:off x="1116330" y="1066800"/>
            <a:ext cx="1779270" cy="381000"/>
          </a:xfrm>
          <a:prstGeom prst="rect">
            <a:avLst/>
          </a:prstGeom>
          <a:noFill/>
          <a:ln w="9525">
            <a:noFill/>
            <a:miter lim="800000"/>
            <a:headEnd/>
            <a:tailEnd/>
          </a:ln>
        </p:spPr>
      </p:pic>
      <p:pic>
        <p:nvPicPr>
          <p:cNvPr id="22" name="Picture 21"/>
          <p:cNvPicPr/>
          <p:nvPr/>
        </p:nvPicPr>
        <p:blipFill>
          <a:blip r:embed="rId6" cstate="print"/>
          <a:srcRect/>
          <a:stretch>
            <a:fillRect/>
          </a:stretch>
        </p:blipFill>
        <p:spPr bwMode="auto">
          <a:xfrm>
            <a:off x="76200" y="1066800"/>
            <a:ext cx="962306" cy="457200"/>
          </a:xfrm>
          <a:prstGeom prst="rect">
            <a:avLst/>
          </a:prstGeom>
          <a:noFill/>
          <a:ln w="9525">
            <a:noFill/>
            <a:miter lim="800000"/>
            <a:headEnd/>
            <a:tailEnd/>
          </a:ln>
        </p:spPr>
      </p:pic>
      <p:pic>
        <p:nvPicPr>
          <p:cNvPr id="23" name="Picture 22"/>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6781800" y="533400"/>
            <a:ext cx="838200" cy="809881"/>
          </a:xfrm>
          <a:prstGeom prst="rect">
            <a:avLst/>
          </a:prstGeom>
          <a:noFill/>
          <a:ln>
            <a:noFill/>
          </a:ln>
        </p:spPr>
      </p:pic>
      <p:pic>
        <p:nvPicPr>
          <p:cNvPr id="24" name="Picture 23"/>
          <p:cNvPicPr/>
          <p:nvPr/>
        </p:nvPicPr>
        <p:blipFill>
          <a:blip r:embed="rId8" cstate="print"/>
          <a:stretch>
            <a:fillRect/>
          </a:stretch>
        </p:blipFill>
        <p:spPr>
          <a:xfrm>
            <a:off x="8001000" y="533400"/>
            <a:ext cx="838200" cy="8382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660033"/>
                </a:solidFill>
              </a:rPr>
              <a:t>Time sink #2: Getting email under control</a:t>
            </a:r>
            <a:endParaRPr lang="en-US" dirty="0">
              <a:solidFill>
                <a:srgbClr val="660033"/>
              </a:solidFill>
            </a:endParaRPr>
          </a:p>
        </p:txBody>
      </p:sp>
      <p:sp>
        <p:nvSpPr>
          <p:cNvPr id="3" name="Content Placeholder 2"/>
          <p:cNvSpPr>
            <a:spLocks noGrp="1"/>
          </p:cNvSpPr>
          <p:nvPr>
            <p:ph sz="quarter" idx="1"/>
          </p:nvPr>
        </p:nvSpPr>
        <p:spPr>
          <a:xfrm>
            <a:off x="612648" y="1600200"/>
            <a:ext cx="8153400" cy="5029200"/>
          </a:xfrm>
        </p:spPr>
        <p:txBody>
          <a:bodyPr>
            <a:normAutofit fontScale="92500"/>
          </a:bodyPr>
          <a:lstStyle/>
          <a:p>
            <a:r>
              <a:rPr lang="en-US" dirty="0" smtClean="0"/>
              <a:t>1.  </a:t>
            </a:r>
            <a:r>
              <a:rPr lang="en-US" dirty="0" smtClean="0">
                <a:solidFill>
                  <a:srgbClr val="C00000"/>
                </a:solidFill>
              </a:rPr>
              <a:t>Turn off the notification announcing each email</a:t>
            </a:r>
          </a:p>
          <a:p>
            <a:pPr lvl="1"/>
            <a:r>
              <a:rPr lang="en-US" dirty="0" smtClean="0"/>
              <a:t>Distracts from task you are performing</a:t>
            </a:r>
          </a:p>
          <a:p>
            <a:pPr lvl="1"/>
            <a:r>
              <a:rPr lang="en-US" dirty="0" smtClean="0"/>
              <a:t>Try to check email 3 times a day – beginning, middle, end.  If need to more frequently, set timer to check every hour</a:t>
            </a:r>
            <a:endParaRPr lang="en-US" dirty="0" smtClean="0">
              <a:solidFill>
                <a:srgbClr val="C00000"/>
              </a:solidFill>
            </a:endParaRPr>
          </a:p>
          <a:p>
            <a:r>
              <a:rPr lang="en-US" dirty="0" smtClean="0"/>
              <a:t>2</a:t>
            </a:r>
            <a:r>
              <a:rPr lang="en-US" dirty="0" smtClean="0">
                <a:solidFill>
                  <a:srgbClr val="C00000"/>
                </a:solidFill>
              </a:rPr>
              <a:t>.  Put your contact information in automatic signature</a:t>
            </a:r>
          </a:p>
          <a:p>
            <a:pPr lvl="1"/>
            <a:r>
              <a:rPr lang="en-US" dirty="0" smtClean="0"/>
              <a:t>Encourage rapid phone calls to avoid confusing email chains</a:t>
            </a:r>
          </a:p>
          <a:p>
            <a:r>
              <a:rPr lang="en-US" dirty="0" smtClean="0"/>
              <a:t>3.  </a:t>
            </a:r>
            <a:r>
              <a:rPr lang="en-US" dirty="0" smtClean="0">
                <a:solidFill>
                  <a:srgbClr val="C00000"/>
                </a:solidFill>
              </a:rPr>
              <a:t>Keep your inbox small</a:t>
            </a:r>
          </a:p>
          <a:p>
            <a:pPr lvl="1"/>
            <a:r>
              <a:rPr lang="en-US" dirty="0" smtClean="0"/>
              <a:t>Deal with and delete</a:t>
            </a:r>
          </a:p>
          <a:p>
            <a:pPr lvl="1"/>
            <a:r>
              <a:rPr lang="en-US" dirty="0" smtClean="0"/>
              <a:t>Create 3 folders:  “Waiting for” (waiting for reply), “Projects” and “Reference”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660033"/>
                </a:solidFill>
              </a:rPr>
              <a:t>Getting email under control</a:t>
            </a:r>
            <a:br>
              <a:rPr lang="en-US" dirty="0" smtClean="0">
                <a:solidFill>
                  <a:srgbClr val="660033"/>
                </a:solidFill>
              </a:rPr>
            </a:br>
            <a:r>
              <a:rPr lang="en-US" dirty="0" smtClean="0">
                <a:solidFill>
                  <a:srgbClr val="660033"/>
                </a:solidFill>
              </a:rPr>
              <a:t> - continued</a:t>
            </a:r>
            <a:endParaRPr lang="en-US" dirty="0">
              <a:solidFill>
                <a:srgbClr val="660033"/>
              </a:solidFill>
            </a:endParaRPr>
          </a:p>
        </p:txBody>
      </p:sp>
      <p:sp>
        <p:nvSpPr>
          <p:cNvPr id="3" name="Content Placeholder 2"/>
          <p:cNvSpPr>
            <a:spLocks noGrp="1"/>
          </p:cNvSpPr>
          <p:nvPr>
            <p:ph sz="quarter" idx="1"/>
          </p:nvPr>
        </p:nvSpPr>
        <p:spPr>
          <a:xfrm>
            <a:off x="612648" y="2133600"/>
            <a:ext cx="8153400" cy="4495800"/>
          </a:xfrm>
        </p:spPr>
        <p:txBody>
          <a:bodyPr/>
          <a:lstStyle/>
          <a:p>
            <a:r>
              <a:rPr lang="en-US" dirty="0" smtClean="0"/>
              <a:t>Short emails, convey factual information</a:t>
            </a:r>
          </a:p>
          <a:p>
            <a:r>
              <a:rPr lang="en-US" dirty="0" smtClean="0"/>
              <a:t>Do not convey emotion or discuss political issues (Traceable and best done by phone, person)</a:t>
            </a:r>
          </a:p>
          <a:p>
            <a:r>
              <a:rPr lang="en-US" dirty="0" smtClean="0"/>
              <a:t>Make subject line informative (not “hi”, but “Location of journal club changed to library”)</a:t>
            </a:r>
          </a:p>
          <a:p>
            <a:r>
              <a:rPr lang="en-US" dirty="0" smtClean="0"/>
              <a:t>Think carefully – do you need to “cc” that person?</a:t>
            </a:r>
            <a:endParaRPr lang="en-US" dirty="0"/>
          </a:p>
        </p:txBody>
      </p:sp>
      <p:pic>
        <p:nvPicPr>
          <p:cNvPr id="35842" name="Picture 2" descr="http://www.siena.edu/uploadedimages/home/news/email-icon.jpg">
            <a:hlinkClick r:id="rId2"/>
          </p:cNvPr>
          <p:cNvPicPr>
            <a:picLocks noChangeAspect="1" noChangeArrowheads="1"/>
          </p:cNvPicPr>
          <p:nvPr/>
        </p:nvPicPr>
        <p:blipFill>
          <a:blip r:embed="rId3" cstate="print"/>
          <a:srcRect/>
          <a:stretch>
            <a:fillRect/>
          </a:stretch>
        </p:blipFill>
        <p:spPr bwMode="auto">
          <a:xfrm>
            <a:off x="7042974" y="0"/>
            <a:ext cx="2101026" cy="21336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660033"/>
                </a:solidFill>
              </a:rPr>
              <a:t>Getting email under control</a:t>
            </a:r>
            <a:br>
              <a:rPr lang="en-US" dirty="0" smtClean="0">
                <a:solidFill>
                  <a:srgbClr val="660033"/>
                </a:solidFill>
              </a:rPr>
            </a:br>
            <a:r>
              <a:rPr lang="en-US" dirty="0" smtClean="0">
                <a:solidFill>
                  <a:srgbClr val="660033"/>
                </a:solidFill>
              </a:rPr>
              <a:t> - continued</a:t>
            </a:r>
            <a:endParaRPr lang="en-US" dirty="0">
              <a:solidFill>
                <a:srgbClr val="660033"/>
              </a:solidFill>
            </a:endParaRPr>
          </a:p>
        </p:txBody>
      </p:sp>
      <p:sp>
        <p:nvSpPr>
          <p:cNvPr id="3" name="Content Placeholder 2"/>
          <p:cNvSpPr>
            <a:spLocks noGrp="1"/>
          </p:cNvSpPr>
          <p:nvPr>
            <p:ph sz="quarter" idx="1"/>
          </p:nvPr>
        </p:nvSpPr>
        <p:spPr>
          <a:xfrm>
            <a:off x="612648" y="2133600"/>
            <a:ext cx="8153400" cy="4495800"/>
          </a:xfrm>
        </p:spPr>
        <p:txBody>
          <a:bodyPr>
            <a:normAutofit/>
          </a:bodyPr>
          <a:lstStyle/>
          <a:p>
            <a:pPr>
              <a:buNone/>
            </a:pPr>
            <a:r>
              <a:rPr lang="en-US" dirty="0" smtClean="0"/>
              <a:t>1. Complete at least one important task each day </a:t>
            </a:r>
            <a:r>
              <a:rPr lang="en-US" i="1" dirty="0" smtClean="0"/>
              <a:t>before</a:t>
            </a:r>
            <a:r>
              <a:rPr lang="en-US" dirty="0" smtClean="0"/>
              <a:t> you look at e-mail (finish the abstract) </a:t>
            </a:r>
          </a:p>
          <a:p>
            <a:pPr>
              <a:buNone/>
            </a:pPr>
            <a:r>
              <a:rPr lang="en-US" dirty="0" smtClean="0"/>
              <a:t>2. Set a limit for the amount time you will spend on e-mail at a session – 10 minutes, 30 minutes, 2 hours.  Do not get caught up in a never-ending session</a:t>
            </a:r>
          </a:p>
          <a:p>
            <a:pPr>
              <a:buNone/>
            </a:pPr>
            <a:r>
              <a:rPr lang="en-US" dirty="0" smtClean="0"/>
              <a:t>3. Work through your messages one at a time, starting with either the most recent or the oldest– and NO SKIPPING! </a:t>
            </a:r>
          </a:p>
        </p:txBody>
      </p:sp>
      <p:pic>
        <p:nvPicPr>
          <p:cNvPr id="35842" name="Picture 2" descr="http://www.siena.edu/uploadedimages/home/news/email-icon.jpg">
            <a:hlinkClick r:id="rId2"/>
          </p:cNvPr>
          <p:cNvPicPr>
            <a:picLocks noChangeAspect="1" noChangeArrowheads="1"/>
          </p:cNvPicPr>
          <p:nvPr/>
        </p:nvPicPr>
        <p:blipFill>
          <a:blip r:embed="rId3" cstate="print"/>
          <a:srcRect/>
          <a:stretch>
            <a:fillRect/>
          </a:stretch>
        </p:blipFill>
        <p:spPr bwMode="auto">
          <a:xfrm>
            <a:off x="7042974" y="0"/>
            <a:ext cx="2101026" cy="21336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through email</a:t>
            </a:r>
            <a:endParaRPr lang="en-US" dirty="0"/>
          </a:p>
        </p:txBody>
      </p:sp>
      <p:sp>
        <p:nvSpPr>
          <p:cNvPr id="3" name="Content Placeholder 2"/>
          <p:cNvSpPr>
            <a:spLocks noGrp="1"/>
          </p:cNvSpPr>
          <p:nvPr>
            <p:ph sz="quarter" idx="1"/>
          </p:nvPr>
        </p:nvSpPr>
        <p:spPr/>
        <p:txBody>
          <a:bodyPr/>
          <a:lstStyle/>
          <a:p>
            <a:pPr>
              <a:buNone/>
            </a:pPr>
            <a:r>
              <a:rPr lang="en-US" dirty="0" smtClean="0"/>
              <a:t>For each message, do one of the following: </a:t>
            </a:r>
          </a:p>
          <a:p>
            <a:pPr>
              <a:buNone/>
            </a:pPr>
            <a:r>
              <a:rPr lang="en-US" dirty="0" smtClean="0"/>
              <a:t>	1) delete</a:t>
            </a:r>
          </a:p>
          <a:p>
            <a:pPr>
              <a:buNone/>
            </a:pPr>
            <a:r>
              <a:rPr lang="en-US" dirty="0" smtClean="0"/>
              <a:t>	2) file (reference or a project file) </a:t>
            </a:r>
          </a:p>
          <a:p>
            <a:pPr>
              <a:buNone/>
            </a:pPr>
            <a:r>
              <a:rPr lang="en-US" dirty="0" smtClean="0"/>
              <a:t>	3) respond / do the requested task, or</a:t>
            </a:r>
          </a:p>
          <a:p>
            <a:pPr>
              <a:buNone/>
            </a:pPr>
            <a:r>
              <a:rPr lang="en-US" dirty="0" smtClean="0"/>
              <a:t>	4) defer to a later time (try to minimize deferred) </a:t>
            </a:r>
          </a:p>
          <a:p>
            <a:endParaRPr lang="en-US" dirty="0"/>
          </a:p>
        </p:txBody>
      </p:sp>
      <p:pic>
        <p:nvPicPr>
          <p:cNvPr id="4" name="Picture 2" descr="http://www.siena.edu/uploadedimages/home/news/email-icon.jpg">
            <a:hlinkClick r:id="rId2"/>
          </p:cNvPr>
          <p:cNvPicPr>
            <a:picLocks noChangeAspect="1" noChangeArrowheads="1"/>
          </p:cNvPicPr>
          <p:nvPr/>
        </p:nvPicPr>
        <p:blipFill>
          <a:blip r:embed="rId3" cstate="print"/>
          <a:srcRect/>
          <a:stretch>
            <a:fillRect/>
          </a:stretch>
        </p:blipFill>
        <p:spPr bwMode="auto">
          <a:xfrm>
            <a:off x="7042974" y="0"/>
            <a:ext cx="2101026" cy="21336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Questions?</a:t>
            </a:r>
            <a:endParaRPr lang="en-US" dirty="0"/>
          </a:p>
        </p:txBody>
      </p:sp>
      <p:pic>
        <p:nvPicPr>
          <p:cNvPr id="4" name="Picture 3" descr="http://todaysfreshmanna.files.wordpress.com/2012/12/mentor.jpg?w=400&amp;h=400">
            <a:hlinkClick r:id="rId2"/>
          </p:cNvPr>
          <p:cNvPicPr>
            <a:picLocks noChangeAspect="1" noChangeArrowheads="1"/>
          </p:cNvPicPr>
          <p:nvPr/>
        </p:nvPicPr>
        <p:blipFill>
          <a:blip r:embed="rId3" cstate="print"/>
          <a:srcRect/>
          <a:stretch>
            <a:fillRect/>
          </a:stretch>
        </p:blipFill>
        <p:spPr bwMode="auto">
          <a:xfrm>
            <a:off x="4800600" y="2514600"/>
            <a:ext cx="4114800" cy="4114800"/>
          </a:xfrm>
          <a:prstGeom prst="rect">
            <a:avLst/>
          </a:prstGeom>
          <a:noFill/>
        </p:spPr>
      </p:pic>
      <p:pic>
        <p:nvPicPr>
          <p:cNvPr id="4098" name="Picture 2" descr="http://t1.gstatic.com/images?q=tbn:ANd9GcQx_KtjWouzj7FXzFPJiJ4wEXmz21x8XnTJWha-D1dB-_3gthJ1">
            <a:hlinkClick r:id="rId4"/>
          </p:cNvPr>
          <p:cNvPicPr>
            <a:picLocks noChangeAspect="1" noChangeArrowheads="1"/>
          </p:cNvPicPr>
          <p:nvPr/>
        </p:nvPicPr>
        <p:blipFill>
          <a:blip r:embed="rId5" cstate="print"/>
          <a:srcRect/>
          <a:stretch>
            <a:fillRect/>
          </a:stretch>
        </p:blipFill>
        <p:spPr bwMode="auto">
          <a:xfrm>
            <a:off x="0" y="2667000"/>
            <a:ext cx="4848225" cy="3638551"/>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660033"/>
                </a:solidFill>
              </a:rPr>
              <a:t>Definition of the problem</a:t>
            </a:r>
            <a:endParaRPr lang="en-US" dirty="0">
              <a:solidFill>
                <a:srgbClr val="660033"/>
              </a:solidFill>
            </a:endParaRPr>
          </a:p>
        </p:txBody>
      </p:sp>
      <p:sp>
        <p:nvSpPr>
          <p:cNvPr id="3" name="Content Placeholder 2"/>
          <p:cNvSpPr>
            <a:spLocks noGrp="1"/>
          </p:cNvSpPr>
          <p:nvPr>
            <p:ph sz="quarter" idx="1"/>
          </p:nvPr>
        </p:nvSpPr>
        <p:spPr/>
        <p:txBody>
          <a:bodyPr>
            <a:normAutofit fontScale="92500"/>
          </a:bodyPr>
          <a:lstStyle/>
          <a:p>
            <a:r>
              <a:rPr lang="en-US" dirty="0" smtClean="0"/>
              <a:t>“</a:t>
            </a:r>
            <a:r>
              <a:rPr lang="en-US" sz="2600" dirty="0" smtClean="0"/>
              <a:t>Too much to do” described as single biggest stress by </a:t>
            </a:r>
            <a:r>
              <a:rPr lang="en-US" sz="2600" dirty="0" smtClean="0">
                <a:solidFill>
                  <a:srgbClr val="C00000"/>
                </a:solidFill>
              </a:rPr>
              <a:t>early career faculty</a:t>
            </a:r>
            <a:r>
              <a:rPr lang="en-US" sz="2600" baseline="30000" dirty="0" smtClean="0">
                <a:solidFill>
                  <a:srgbClr val="C00000"/>
                </a:solidFill>
              </a:rPr>
              <a:t>1</a:t>
            </a:r>
            <a:endParaRPr lang="en-US" sz="2600" dirty="0" smtClean="0">
              <a:solidFill>
                <a:srgbClr val="C00000"/>
              </a:solidFill>
            </a:endParaRPr>
          </a:p>
          <a:p>
            <a:r>
              <a:rPr lang="en-US" sz="2600" dirty="0" smtClean="0"/>
              <a:t>Of 21 workplace "stresses“, 40% were time-related</a:t>
            </a:r>
          </a:p>
          <a:p>
            <a:pPr lvl="1"/>
            <a:r>
              <a:rPr lang="en-US" dirty="0" smtClean="0"/>
              <a:t>Nearly 80% felt stressed by both lack of work-life balance and "too many time pressure“</a:t>
            </a:r>
          </a:p>
          <a:p>
            <a:pPr lvl="1"/>
            <a:r>
              <a:rPr lang="en-US" dirty="0" smtClean="0"/>
              <a:t>Nearly 70% already concerned about burnout</a:t>
            </a:r>
          </a:p>
          <a:p>
            <a:r>
              <a:rPr lang="en-US" sz="2600" dirty="0" smtClean="0"/>
              <a:t>Specific concerns</a:t>
            </a:r>
          </a:p>
          <a:p>
            <a:pPr lvl="1"/>
            <a:r>
              <a:rPr lang="en-US" dirty="0" smtClean="0"/>
              <a:t>Too much paperwork, </a:t>
            </a:r>
          </a:p>
          <a:p>
            <a:pPr lvl="1"/>
            <a:r>
              <a:rPr lang="en-US" dirty="0" smtClean="0"/>
              <a:t>Not enough time for research and other academic pursuits</a:t>
            </a:r>
          </a:p>
          <a:p>
            <a:pPr lvl="1"/>
            <a:r>
              <a:rPr lang="en-US" dirty="0" smtClean="0"/>
              <a:t>Lack of control over how time was spent.</a:t>
            </a:r>
            <a:endParaRPr lang="en-US" dirty="0"/>
          </a:p>
        </p:txBody>
      </p:sp>
      <p:sp>
        <p:nvSpPr>
          <p:cNvPr id="4" name="TextBox 3"/>
          <p:cNvSpPr txBox="1"/>
          <p:nvPr/>
        </p:nvSpPr>
        <p:spPr>
          <a:xfrm>
            <a:off x="457200" y="6248400"/>
            <a:ext cx="8686800" cy="646331"/>
          </a:xfrm>
          <a:prstGeom prst="rect">
            <a:avLst/>
          </a:prstGeom>
          <a:noFill/>
        </p:spPr>
        <p:txBody>
          <a:bodyPr wrap="square" rtlCol="0">
            <a:spAutoFit/>
          </a:bodyPr>
          <a:lstStyle/>
          <a:p>
            <a:r>
              <a:rPr lang="en-US" dirty="0" smtClean="0">
                <a:solidFill>
                  <a:schemeClr val="accent1">
                    <a:lumMod val="50000"/>
                  </a:schemeClr>
                </a:solidFill>
              </a:rPr>
              <a:t>Bellini LM. Stresses and workplace resources for academic junior faculty: track and gender comparisons. </a:t>
            </a:r>
            <a:r>
              <a:rPr lang="en-US" dirty="0" err="1" smtClean="0">
                <a:solidFill>
                  <a:schemeClr val="accent1">
                    <a:lumMod val="50000"/>
                  </a:schemeClr>
                </a:solidFill>
              </a:rPr>
              <a:t>Acad</a:t>
            </a:r>
            <a:r>
              <a:rPr lang="en-US" dirty="0" smtClean="0">
                <a:solidFill>
                  <a:schemeClr val="accent1">
                    <a:lumMod val="50000"/>
                  </a:schemeClr>
                </a:solidFill>
              </a:rPr>
              <a:t> Med 2001</a:t>
            </a:r>
            <a:endParaRPr lang="en-US" dirty="0">
              <a:solidFill>
                <a:schemeClr val="accent1">
                  <a:lumMod val="50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660033"/>
                </a:solidFill>
              </a:rPr>
              <a:t>Principles of the time management problem in early career faculty</a:t>
            </a:r>
            <a:endParaRPr lang="en-US" dirty="0">
              <a:solidFill>
                <a:srgbClr val="660033"/>
              </a:solidFill>
            </a:endParaRPr>
          </a:p>
        </p:txBody>
      </p:sp>
      <p:sp>
        <p:nvSpPr>
          <p:cNvPr id="3" name="Content Placeholder 2"/>
          <p:cNvSpPr>
            <a:spLocks noGrp="1"/>
          </p:cNvSpPr>
          <p:nvPr>
            <p:ph sz="quarter" idx="1"/>
          </p:nvPr>
        </p:nvSpPr>
        <p:spPr/>
        <p:txBody>
          <a:bodyPr>
            <a:normAutofit fontScale="92500" lnSpcReduction="10000"/>
          </a:bodyPr>
          <a:lstStyle/>
          <a:p>
            <a:r>
              <a:rPr lang="en-US" dirty="0" smtClean="0">
                <a:solidFill>
                  <a:srgbClr val="C00000"/>
                </a:solidFill>
              </a:rPr>
              <a:t>New problem</a:t>
            </a:r>
            <a:r>
              <a:rPr lang="en-US" dirty="0" smtClean="0"/>
              <a:t>:  Medical training very structured and faculty position may be 1</a:t>
            </a:r>
            <a:r>
              <a:rPr lang="en-US" baseline="30000" dirty="0" smtClean="0"/>
              <a:t>st</a:t>
            </a:r>
            <a:r>
              <a:rPr lang="en-US" dirty="0" smtClean="0"/>
              <a:t> time mentee managing their own time</a:t>
            </a:r>
          </a:p>
          <a:p>
            <a:r>
              <a:rPr lang="en-US" dirty="0" smtClean="0">
                <a:solidFill>
                  <a:srgbClr val="C00000"/>
                </a:solidFill>
              </a:rPr>
              <a:t>Hard to mentor</a:t>
            </a:r>
            <a:r>
              <a:rPr lang="en-US" dirty="0" smtClean="0"/>
              <a:t>:  Difficult to rely on one’s own experience when coaching mentees.  You may be “naturally organized”, mentee may not</a:t>
            </a:r>
          </a:p>
          <a:p>
            <a:r>
              <a:rPr lang="en-US" dirty="0" smtClean="0">
                <a:solidFill>
                  <a:srgbClr val="C00000"/>
                </a:solidFill>
              </a:rPr>
              <a:t>Takes time to gain time</a:t>
            </a:r>
            <a:r>
              <a:rPr lang="en-US" dirty="0" smtClean="0"/>
              <a:t>:  Learning time management skills from workshop, book may help but takes time and mentor should not expect rapid change</a:t>
            </a:r>
          </a:p>
          <a:p>
            <a:r>
              <a:rPr lang="en-US" dirty="0" smtClean="0">
                <a:solidFill>
                  <a:srgbClr val="C00000"/>
                </a:solidFill>
              </a:rPr>
              <a:t>Some people don’t want to change</a:t>
            </a:r>
            <a:r>
              <a:rPr lang="en-US" dirty="0" smtClean="0"/>
              <a:t>: Chaos may be way of life for some, and they can’t change</a:t>
            </a:r>
            <a:endParaRPr lang="en-US" dirty="0"/>
          </a:p>
        </p:txBody>
      </p:sp>
      <p:sp>
        <p:nvSpPr>
          <p:cNvPr id="4" name="TextBox 3"/>
          <p:cNvSpPr txBox="1"/>
          <p:nvPr/>
        </p:nvSpPr>
        <p:spPr>
          <a:xfrm>
            <a:off x="914400" y="6019800"/>
            <a:ext cx="7620000" cy="707886"/>
          </a:xfrm>
          <a:prstGeom prst="rect">
            <a:avLst/>
          </a:prstGeom>
          <a:solidFill>
            <a:srgbClr val="FFFFCC"/>
          </a:solidFill>
          <a:ln>
            <a:solidFill>
              <a:schemeClr val="tx1"/>
            </a:solidFill>
          </a:ln>
        </p:spPr>
        <p:txBody>
          <a:bodyPr wrap="square" rtlCol="0">
            <a:spAutoFit/>
          </a:bodyPr>
          <a:lstStyle/>
          <a:p>
            <a:r>
              <a:rPr lang="en-US" sz="2000" i="1" dirty="0" smtClean="0"/>
              <a:t>Simply telling someone to be more efficient does not work </a:t>
            </a:r>
            <a:r>
              <a:rPr lang="en-US" sz="2000" dirty="0" smtClean="0"/>
              <a:t>– </a:t>
            </a:r>
          </a:p>
          <a:p>
            <a:r>
              <a:rPr lang="en-US" sz="2000" dirty="0" smtClean="0"/>
              <a:t>Susan Johnson MD, U. of Iowa.</a:t>
            </a:r>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660033"/>
                </a:solidFill>
              </a:rPr>
              <a:t>Basic principles to convey to your mentees</a:t>
            </a:r>
            <a:endParaRPr lang="en-US" dirty="0">
              <a:solidFill>
                <a:srgbClr val="660033"/>
              </a:solidFill>
            </a:endParaRPr>
          </a:p>
        </p:txBody>
      </p:sp>
      <p:sp>
        <p:nvSpPr>
          <p:cNvPr id="3" name="Content Placeholder 2"/>
          <p:cNvSpPr>
            <a:spLocks noGrp="1"/>
          </p:cNvSpPr>
          <p:nvPr>
            <p:ph sz="quarter" idx="1"/>
          </p:nvPr>
        </p:nvSpPr>
        <p:spPr/>
        <p:txBody>
          <a:bodyPr/>
          <a:lstStyle/>
          <a:p>
            <a:r>
              <a:rPr lang="en-US" dirty="0" smtClean="0"/>
              <a:t>Our supply of time cannot be expanded, </a:t>
            </a:r>
          </a:p>
          <a:p>
            <a:r>
              <a:rPr lang="en-US" dirty="0" smtClean="0"/>
              <a:t>We do not have time to do everything in which we are interested</a:t>
            </a:r>
          </a:p>
          <a:p>
            <a:r>
              <a:rPr lang="en-US" dirty="0" smtClean="0"/>
              <a:t>Thus, how we choose to spend our time is critical to successfully accomplishing our goals.</a:t>
            </a:r>
            <a:endParaRPr lang="en-US" dirty="0"/>
          </a:p>
        </p:txBody>
      </p:sp>
      <p:pic>
        <p:nvPicPr>
          <p:cNvPr id="1026" name="Picture 2" descr="http://img.timeinc.net/time/2007/eating/makes_eat/makes_eat_time.jpg">
            <a:hlinkClick r:id="rId2"/>
          </p:cNvPr>
          <p:cNvPicPr>
            <a:picLocks noChangeAspect="1" noChangeArrowheads="1"/>
          </p:cNvPicPr>
          <p:nvPr/>
        </p:nvPicPr>
        <p:blipFill>
          <a:blip r:embed="rId3" cstate="print"/>
          <a:srcRect/>
          <a:stretch>
            <a:fillRect/>
          </a:stretch>
        </p:blipFill>
        <p:spPr bwMode="auto">
          <a:xfrm>
            <a:off x="2590800" y="4114800"/>
            <a:ext cx="3629025" cy="2402715"/>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153400" cy="990600"/>
          </a:xfrm>
        </p:spPr>
        <p:txBody>
          <a:bodyPr>
            <a:normAutofit fontScale="90000"/>
          </a:bodyPr>
          <a:lstStyle/>
          <a:p>
            <a:r>
              <a:rPr lang="en-US" u="sng" dirty="0" smtClean="0">
                <a:solidFill>
                  <a:srgbClr val="660033"/>
                </a:solidFill>
              </a:rPr>
              <a:t>First step in time management – </a:t>
            </a:r>
            <a:br>
              <a:rPr lang="en-US" u="sng" dirty="0" smtClean="0">
                <a:solidFill>
                  <a:srgbClr val="660033"/>
                </a:solidFill>
              </a:rPr>
            </a:br>
            <a:r>
              <a:rPr lang="en-US" u="sng" dirty="0" smtClean="0">
                <a:solidFill>
                  <a:srgbClr val="660033"/>
                </a:solidFill>
              </a:rPr>
              <a:t>saying “no”</a:t>
            </a:r>
            <a:endParaRPr lang="en-US" u="sng" dirty="0">
              <a:solidFill>
                <a:srgbClr val="660033"/>
              </a:solidFill>
            </a:endParaRPr>
          </a:p>
        </p:txBody>
      </p:sp>
      <p:sp>
        <p:nvSpPr>
          <p:cNvPr id="3" name="Content Placeholder 2"/>
          <p:cNvSpPr>
            <a:spLocks noGrp="1"/>
          </p:cNvSpPr>
          <p:nvPr>
            <p:ph sz="quarter" idx="1"/>
          </p:nvPr>
        </p:nvSpPr>
        <p:spPr/>
        <p:txBody>
          <a:bodyPr>
            <a:normAutofit lnSpcReduction="10000"/>
          </a:bodyPr>
          <a:lstStyle/>
          <a:p>
            <a:r>
              <a:rPr lang="en-US" dirty="0" smtClean="0"/>
              <a:t>Early career faculty often get into trap of saying yes to everything</a:t>
            </a:r>
          </a:p>
          <a:p>
            <a:r>
              <a:rPr lang="en-US" dirty="0" smtClean="0"/>
              <a:t>Counsel on saying “no” to</a:t>
            </a:r>
          </a:p>
          <a:p>
            <a:pPr lvl="1"/>
            <a:r>
              <a:rPr lang="en-US" dirty="0" smtClean="0">
                <a:solidFill>
                  <a:srgbClr val="C00000"/>
                </a:solidFill>
              </a:rPr>
              <a:t>Chapter writing </a:t>
            </a:r>
            <a:r>
              <a:rPr lang="en-US" dirty="0" smtClean="0"/>
              <a:t>(peer review articles are a better use of time)</a:t>
            </a:r>
          </a:p>
          <a:p>
            <a:pPr lvl="1"/>
            <a:r>
              <a:rPr lang="en-US" dirty="0" smtClean="0"/>
              <a:t>Joining a </a:t>
            </a:r>
            <a:r>
              <a:rPr lang="en-US" dirty="0" smtClean="0">
                <a:solidFill>
                  <a:srgbClr val="C00000"/>
                </a:solidFill>
              </a:rPr>
              <a:t>committee</a:t>
            </a:r>
            <a:r>
              <a:rPr lang="en-US" dirty="0" smtClean="0"/>
              <a:t> (that provides no direct career benefit)</a:t>
            </a:r>
          </a:p>
          <a:p>
            <a:pPr lvl="1"/>
            <a:r>
              <a:rPr lang="en-US" dirty="0" smtClean="0"/>
              <a:t>Devoting excessive extra time to </a:t>
            </a:r>
            <a:r>
              <a:rPr lang="en-US" dirty="0" smtClean="0">
                <a:solidFill>
                  <a:srgbClr val="C00000"/>
                </a:solidFill>
              </a:rPr>
              <a:t>patient care</a:t>
            </a:r>
            <a:r>
              <a:rPr lang="en-US" dirty="0" smtClean="0"/>
              <a:t> activities</a:t>
            </a:r>
          </a:p>
          <a:p>
            <a:pPr lvl="1"/>
            <a:r>
              <a:rPr lang="en-US" dirty="0" smtClean="0"/>
              <a:t>Collaborating on </a:t>
            </a:r>
            <a:r>
              <a:rPr lang="en-US" dirty="0" smtClean="0">
                <a:solidFill>
                  <a:srgbClr val="C00000"/>
                </a:solidFill>
              </a:rPr>
              <a:t>someone else's grant </a:t>
            </a:r>
            <a:r>
              <a:rPr lang="en-US" dirty="0" smtClean="0"/>
              <a:t>(when the research is not central to the junior person's focus). </a:t>
            </a:r>
            <a:endParaRPr lang="en-US" dirty="0"/>
          </a:p>
        </p:txBody>
      </p:sp>
      <p:pic>
        <p:nvPicPr>
          <p:cNvPr id="34818" name="Picture 2" descr="http://t1.gstatic.com/images?q=tbn:ANd9GcTHa4sJRcydE1spSUAFxLR0p9OLY5CCRXK11TZ8HHolonpVV_Sw">
            <a:hlinkClick r:id="rId2"/>
          </p:cNvPr>
          <p:cNvPicPr>
            <a:picLocks noChangeAspect="1" noChangeArrowheads="1"/>
          </p:cNvPicPr>
          <p:nvPr/>
        </p:nvPicPr>
        <p:blipFill>
          <a:blip r:embed="rId3" cstate="print"/>
          <a:srcRect l="8525" t="19048"/>
          <a:stretch>
            <a:fillRect/>
          </a:stretch>
        </p:blipFill>
        <p:spPr bwMode="auto">
          <a:xfrm>
            <a:off x="7315200" y="0"/>
            <a:ext cx="1828800" cy="12954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rgbClr val="660033"/>
                </a:solidFill>
              </a:rPr>
              <a:t>How to help mentee say no</a:t>
            </a:r>
            <a:endParaRPr lang="en-US" sz="4000" dirty="0">
              <a:solidFill>
                <a:srgbClr val="660033"/>
              </a:solidFill>
            </a:endParaRPr>
          </a:p>
        </p:txBody>
      </p:sp>
      <p:sp>
        <p:nvSpPr>
          <p:cNvPr id="3" name="Content Placeholder 2"/>
          <p:cNvSpPr>
            <a:spLocks noGrp="1"/>
          </p:cNvSpPr>
          <p:nvPr>
            <p:ph sz="quarter" idx="1"/>
          </p:nvPr>
        </p:nvSpPr>
        <p:spPr/>
        <p:txBody>
          <a:bodyPr>
            <a:normAutofit/>
          </a:bodyPr>
          <a:lstStyle/>
          <a:p>
            <a:r>
              <a:rPr lang="en-US" dirty="0" smtClean="0"/>
              <a:t>Early career faculty find it difficult to say no to senior colleagues, don’t know what is in their best interest, fearful of missing opportunities</a:t>
            </a:r>
          </a:p>
          <a:p>
            <a:r>
              <a:rPr lang="en-US" dirty="0" smtClean="0"/>
              <a:t>Be a sounding board to offer advice for each new activity</a:t>
            </a:r>
          </a:p>
          <a:p>
            <a:r>
              <a:rPr lang="en-US" dirty="0" smtClean="0"/>
              <a:t>Provide a cover story – “My Division Chief won’t let me do this”</a:t>
            </a:r>
          </a:p>
          <a:p>
            <a:r>
              <a:rPr lang="en-US" dirty="0" smtClean="0"/>
              <a:t>Review mentee’s activities twice-yearly and help take things “off the plate”</a:t>
            </a:r>
          </a:p>
        </p:txBody>
      </p:sp>
      <p:pic>
        <p:nvPicPr>
          <p:cNvPr id="34818" name="Picture 2" descr="http://t1.gstatic.com/images?q=tbn:ANd9GcTHa4sJRcydE1spSUAFxLR0p9OLY5CCRXK11TZ8HHolonpVV_Sw">
            <a:hlinkClick r:id="rId2"/>
          </p:cNvPr>
          <p:cNvPicPr>
            <a:picLocks noChangeAspect="1" noChangeArrowheads="1"/>
          </p:cNvPicPr>
          <p:nvPr/>
        </p:nvPicPr>
        <p:blipFill>
          <a:blip r:embed="rId3" cstate="print"/>
          <a:srcRect l="8525" t="19048"/>
          <a:stretch>
            <a:fillRect/>
          </a:stretch>
        </p:blipFill>
        <p:spPr bwMode="auto">
          <a:xfrm>
            <a:off x="7315200" y="0"/>
            <a:ext cx="1828800" cy="12954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531352" cy="990600"/>
          </a:xfrm>
        </p:spPr>
        <p:txBody>
          <a:bodyPr>
            <a:noAutofit/>
          </a:bodyPr>
          <a:lstStyle/>
          <a:p>
            <a:r>
              <a:rPr lang="en-US" sz="3200" b="1" dirty="0" smtClean="0">
                <a:solidFill>
                  <a:srgbClr val="660033"/>
                </a:solidFill>
              </a:rPr>
              <a:t>Help create a work environment that promotes both productivity and well being </a:t>
            </a:r>
            <a:endParaRPr lang="en-US" sz="3200" dirty="0">
              <a:solidFill>
                <a:srgbClr val="660033"/>
              </a:solidFill>
            </a:endParaRPr>
          </a:p>
        </p:txBody>
      </p:sp>
      <p:sp>
        <p:nvSpPr>
          <p:cNvPr id="3" name="Content Placeholder 2"/>
          <p:cNvSpPr>
            <a:spLocks noGrp="1"/>
          </p:cNvSpPr>
          <p:nvPr>
            <p:ph sz="quarter" idx="1"/>
          </p:nvPr>
        </p:nvSpPr>
        <p:spPr/>
        <p:txBody>
          <a:bodyPr>
            <a:noAutofit/>
          </a:bodyPr>
          <a:lstStyle/>
          <a:p>
            <a:r>
              <a:rPr lang="en-US" sz="2000" dirty="0" smtClean="0"/>
              <a:t>Current academic structure demands</a:t>
            </a:r>
          </a:p>
          <a:p>
            <a:pPr lvl="1"/>
            <a:r>
              <a:rPr lang="en-US" sz="2000" dirty="0" smtClean="0"/>
              <a:t>Constant email contact, no vacations, working long hours, little sleep</a:t>
            </a:r>
          </a:p>
          <a:p>
            <a:pPr>
              <a:buNone/>
            </a:pPr>
            <a:r>
              <a:rPr lang="en-US" sz="2000" b="1" i="1" dirty="0" smtClean="0">
                <a:solidFill>
                  <a:srgbClr val="C00000"/>
                </a:solidFill>
              </a:rPr>
              <a:t>Myth: The best way to get more work done is to work longer hours. </a:t>
            </a:r>
          </a:p>
          <a:p>
            <a:r>
              <a:rPr lang="en-US" sz="2000" i="1" dirty="0" smtClean="0"/>
              <a:t>No single myth is more destructive to employers and employees than this one. The reason is that we're not designed to operate like computers — at high speeds, continuously, for long periods of time. </a:t>
            </a:r>
          </a:p>
          <a:p>
            <a:r>
              <a:rPr lang="en-US" sz="2000" i="1" dirty="0" smtClean="0"/>
              <a:t>Instead, human beings are designed to pulse intermittently between spending and renewing energy. Great performers — and enlightened leaders — recognize that it's not the number of hours people work that determines the value they create, but rather the energy they bring to whatever hours they work." </a:t>
            </a:r>
            <a:endParaRPr lang="en-US" sz="2000" dirty="0"/>
          </a:p>
        </p:txBody>
      </p:sp>
      <p:sp>
        <p:nvSpPr>
          <p:cNvPr id="4" name="TextBox 3"/>
          <p:cNvSpPr txBox="1"/>
          <p:nvPr/>
        </p:nvSpPr>
        <p:spPr>
          <a:xfrm>
            <a:off x="609600" y="6211669"/>
            <a:ext cx="7543800" cy="646331"/>
          </a:xfrm>
          <a:prstGeom prst="rect">
            <a:avLst/>
          </a:prstGeom>
          <a:noFill/>
        </p:spPr>
        <p:txBody>
          <a:bodyPr wrap="square" rtlCol="0">
            <a:spAutoFit/>
          </a:bodyPr>
          <a:lstStyle/>
          <a:p>
            <a:r>
              <a:rPr lang="en-US" dirty="0" smtClean="0">
                <a:solidFill>
                  <a:schemeClr val="accent1">
                    <a:lumMod val="50000"/>
                  </a:schemeClr>
                </a:solidFill>
              </a:rPr>
              <a:t>Schwartz, Tony. HBR Blog Network; Four Destructive Myths Most Companies Still Live By </a:t>
            </a:r>
            <a:endParaRPr lang="en-US" dirty="0">
              <a:solidFill>
                <a:schemeClr val="accent1">
                  <a:lumMod val="50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660033"/>
                </a:solidFill>
              </a:rPr>
              <a:t>How to control long hours in your group</a:t>
            </a:r>
            <a:endParaRPr lang="en-US" dirty="0">
              <a:solidFill>
                <a:srgbClr val="660033"/>
              </a:solidFill>
            </a:endParaRPr>
          </a:p>
        </p:txBody>
      </p:sp>
      <p:sp>
        <p:nvSpPr>
          <p:cNvPr id="3" name="Content Placeholder 2"/>
          <p:cNvSpPr>
            <a:spLocks noGrp="1"/>
          </p:cNvSpPr>
          <p:nvPr>
            <p:ph sz="quarter" idx="1"/>
          </p:nvPr>
        </p:nvSpPr>
        <p:spPr>
          <a:xfrm>
            <a:off x="612648" y="1371600"/>
            <a:ext cx="8153400" cy="5791200"/>
          </a:xfrm>
        </p:spPr>
        <p:txBody>
          <a:bodyPr>
            <a:normAutofit fontScale="77500" lnSpcReduction="20000"/>
          </a:bodyPr>
          <a:lstStyle/>
          <a:p>
            <a:endParaRPr lang="en-US" sz="3800" dirty="0" smtClean="0"/>
          </a:p>
          <a:p>
            <a:r>
              <a:rPr lang="en-US" sz="3800" dirty="0" smtClean="0"/>
              <a:t>Be explicit that faculty members will be evaluated based on the outcomes, not on "face time." </a:t>
            </a:r>
          </a:p>
          <a:p>
            <a:r>
              <a:rPr lang="en-US" sz="3800" dirty="0" smtClean="0"/>
              <a:t>Take vacations, nights off, weekends out of the communication loop yourself, and encourage others to do the same. Talk with your colleagues about what you do to relax and relieve stress. </a:t>
            </a:r>
          </a:p>
          <a:p>
            <a:r>
              <a:rPr lang="en-US" sz="3800" dirty="0" smtClean="0"/>
              <a:t>Long hours are sometimes the result of a workplace that is so filled with distractions that work requiring concentration - like writing - can't be done during normal hours. Let your group know that it is OK to close the door or go off site to do intensive work. </a:t>
            </a:r>
          </a:p>
          <a:p>
            <a:endParaRPr lang="en-US" sz="4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660033"/>
                </a:solidFill>
              </a:rPr>
              <a:t>Time sink #1: Meetings</a:t>
            </a:r>
            <a:endParaRPr lang="en-US" dirty="0">
              <a:solidFill>
                <a:srgbClr val="660033"/>
              </a:solidFill>
            </a:endParaRPr>
          </a:p>
        </p:txBody>
      </p:sp>
      <p:sp>
        <p:nvSpPr>
          <p:cNvPr id="3" name="Content Placeholder 2"/>
          <p:cNvSpPr>
            <a:spLocks noGrp="1"/>
          </p:cNvSpPr>
          <p:nvPr>
            <p:ph sz="quarter" idx="1"/>
          </p:nvPr>
        </p:nvSpPr>
        <p:spPr/>
        <p:txBody>
          <a:bodyPr>
            <a:normAutofit lnSpcReduction="10000"/>
          </a:bodyPr>
          <a:lstStyle/>
          <a:p>
            <a:r>
              <a:rPr lang="en-US" dirty="0" smtClean="0"/>
              <a:t>Make sure the meeting is needed, </a:t>
            </a:r>
          </a:p>
          <a:p>
            <a:r>
              <a:rPr lang="en-US" dirty="0" smtClean="0"/>
              <a:t>Invite only the people who need to be there, </a:t>
            </a:r>
          </a:p>
          <a:p>
            <a:r>
              <a:rPr lang="en-US" dirty="0" smtClean="0"/>
              <a:t>Circulate an agenda in advance, </a:t>
            </a:r>
          </a:p>
          <a:p>
            <a:r>
              <a:rPr lang="en-US" dirty="0" smtClean="0"/>
              <a:t>Start and end on time, </a:t>
            </a:r>
          </a:p>
          <a:p>
            <a:r>
              <a:rPr lang="en-US" dirty="0" smtClean="0"/>
              <a:t>Stay on topic, </a:t>
            </a:r>
          </a:p>
          <a:p>
            <a:r>
              <a:rPr lang="en-US" dirty="0" smtClean="0"/>
              <a:t>Create explicit next steps at the end, </a:t>
            </a:r>
          </a:p>
          <a:p>
            <a:r>
              <a:rPr lang="en-US" dirty="0" smtClean="0"/>
              <a:t>Make sure it is clear who is responsible for each step or task, and </a:t>
            </a:r>
          </a:p>
          <a:p>
            <a:r>
              <a:rPr lang="en-US" dirty="0" smtClean="0"/>
              <a:t>Follow up to be sure these are done. </a:t>
            </a: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355</TotalTime>
  <Words>1055</Words>
  <Application>Microsoft Office PowerPoint</Application>
  <PresentationFormat>On-screen Show (4:3)</PresentationFormat>
  <Paragraphs>87</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Median</vt:lpstr>
      <vt:lpstr>Time management for researchers and how to teach that to mentees</vt:lpstr>
      <vt:lpstr>Definition of the problem</vt:lpstr>
      <vt:lpstr>Principles of the time management problem in early career faculty</vt:lpstr>
      <vt:lpstr>Basic principles to convey to your mentees</vt:lpstr>
      <vt:lpstr>First step in time management –  saying “no”</vt:lpstr>
      <vt:lpstr>How to help mentee say no</vt:lpstr>
      <vt:lpstr>Help create a work environment that promotes both productivity and well being </vt:lpstr>
      <vt:lpstr>How to control long hours in your group</vt:lpstr>
      <vt:lpstr>Time sink #1: Meetings</vt:lpstr>
      <vt:lpstr>Time sink #2: Getting email under control</vt:lpstr>
      <vt:lpstr>Getting email under control  - continued</vt:lpstr>
      <vt:lpstr>Getting email under control  - continued</vt:lpstr>
      <vt:lpstr>Working through email</vt:lpstr>
      <vt:lpstr>Questions?</vt:lpstr>
    </vt:vector>
  </TitlesOfParts>
  <Company>UCSF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Monica Gandhi</dc:creator>
  <cp:lastModifiedBy>Monica</cp:lastModifiedBy>
  <cp:revision>68</cp:revision>
  <dcterms:created xsi:type="dcterms:W3CDTF">2013-05-13T21:44:24Z</dcterms:created>
  <dcterms:modified xsi:type="dcterms:W3CDTF">2013-06-12T08:35:28Z</dcterms:modified>
</cp:coreProperties>
</file>